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1697"/>
    <p:restoredTop sz="95890"/>
  </p:normalViewPr>
  <p:slideViewPr>
    <p:cSldViewPr snapToGrid="0" snapToObjects="1">
      <p:cViewPr varScale="1">
        <p:scale>
          <a:sx d="100" n="163"/>
          <a:sy d="100" n="163"/>
        </p:scale>
        <p:origin x="520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3" Type="http://schemas.openxmlformats.org/officeDocument/2006/relationships/tableStyles" Target="tableStyles.xml" /><Relationship Id="rId22" Type="http://schemas.openxmlformats.org/officeDocument/2006/relationships/theme" Target="theme/theme1.xml" /><Relationship Id="rId21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B75E3C-6E21-714F-AB7A-519F0E00FB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11/29/22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9F0140-F070-3544-94B8-F186900C9B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35FB28-940F-C645-9A60-ADAC0267B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18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10" Target="../slideLayouts/slideLayout10.xml" Type="http://schemas.openxmlformats.org/officeDocument/2006/relationships/slideLayout" /><Relationship Id="rId19" Target="../media/image1.png" Type="http://schemas.openxmlformats.org/officeDocument/2006/relationships/image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26" name="Picture 2"/>
          <p:cNvPicPr>
            <a:picLocks noChangeArrowheads="1" noChangeAspect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dirty="0" lang="en-US"/>
              <a:pPr/>
              <a:t>11/29/22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dirty="0" lang="en-US"/>
              <a:pPr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eaLnBrk="1" hangingPunct="1" latinLnBrk="0" rtl="0">
        <a:lnSpc>
          <a:spcPct val="90000"/>
        </a:lnSpc>
        <a:spcBef>
          <a:spcPct val="0"/>
        </a:spcBef>
        <a:buNone/>
        <a:defRPr baseline="0" cap="all" kern="1200" sz="36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120000"/>
        </a:lnSpc>
        <a:spcBef>
          <a:spcPts val="10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8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6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120000"/>
        </a:lnSpc>
        <a:spcBef>
          <a:spcPts val="500"/>
        </a:spcBef>
        <a:buClr>
          <a:schemeClr val="tx1"/>
        </a:buClr>
        <a:buFont charset="0" panose="020B0604020202020204" pitchFamily="34" typeface="Arial"/>
        <a:buChar char="•"/>
        <a:defRPr baseline="0" cap="all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ourworldindata.org/covid-face-coverings" TargetMode="External" /><Relationship Id="rId3" Type="http://schemas.openxmlformats.org/officeDocument/2006/relationships/image" Target="../media/image9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daily_reports_us" TargetMode="External" /><Relationship Id="rId3" Type="http://schemas.openxmlformats.org/officeDocument/2006/relationships/image" Target="../media/image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time_series" TargetMode="External" /><Relationship Id="rId3" Type="http://schemas.openxmlformats.org/officeDocument/2006/relationships/image" Target="../media/image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ronavirus" TargetMode="External" /><Relationship Id="rId3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rest/overview/resources-in-the-rest-api#rate-limiting" TargetMode="External" /><Relationship Id="rId3" Type="http://schemas.openxmlformats.org/officeDocument/2006/relationships/hyperlink" Target="https://docs.github.com/en/developers/apps/building-oauth-apps/authorizing-oauth-apps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751012" y="3886200"/>
            <a:ext cx="8689976" cy="1371599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Josh Iden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2022-11-29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Analytics - Spark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Spark for data analytics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 Stack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 b="1"/>
              <a:t>Rselenium</a:t>
            </a:r>
            <a:r>
              <a:rPr/>
              <a:t>: headless browser capability to solve for embedded JavaScript</a:t>
            </a:r>
          </a:p>
          <a:p>
            <a:pPr lvl="0"/>
            <a:r>
              <a:rPr b="1"/>
              <a:t>parallel</a:t>
            </a:r>
            <a:r>
              <a:rPr/>
              <a:t>: efficient processing of datsets using local cluster</a:t>
            </a:r>
          </a:p>
          <a:p>
            <a:pPr lvl="0"/>
            <a:r>
              <a:rPr b="1"/>
              <a:t>readr</a:t>
            </a:r>
            <a:r>
              <a:rPr/>
              <a:t>: reading remote/local CSVs</a:t>
            </a:r>
          </a:p>
          <a:p>
            <a:pPr lvl="0"/>
            <a:r>
              <a:rPr b="1"/>
              <a:t>leaflet</a:t>
            </a:r>
            <a:r>
              <a:rPr/>
              <a:t>: rendering interactive global map</a:t>
            </a:r>
          </a:p>
          <a:p>
            <a:pPr lvl="0"/>
            <a:r>
              <a:rPr b="1"/>
              <a:t>Spark/sparklr</a:t>
            </a:r>
            <a:r>
              <a:rPr/>
              <a:t>: proof-of-concept for EDAs on large datasets. Cloud hosted Spark services are either fee-based or time-limited so used a local cluster</a:t>
            </a:r>
          </a:p>
          <a:p>
            <a:pPr lvl="0"/>
            <a:r>
              <a:rPr b="1"/>
              <a:t>AWS S3</a:t>
            </a:r>
            <a:r>
              <a:rPr/>
              <a:t>: explored storing datasets on AWS/S3. However, S3 storage rate-limits made this impractical (20,000 GET Requests; 2,000 PUT, COPY, POST, or LIST Requests each month)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Exploratory Data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Combining the Covid and Mask Policy datasets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covid data</a:t>
            </a:r>
            <a:br/>
            <a:r>
              <a:rPr>
                <a:latin typeface="Courier"/>
              </a:rPr>
              <a:t>covid.url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"https://raw.githubusercontent.com/himalayahall/DATA607-FINALPROJECT/master/data/processed/owid/owid-covid-data.csv"</a:t>
            </a:r>
            <a:br/>
            <a:r>
              <a:rPr>
                <a:latin typeface="Courier"/>
              </a:rPr>
              <a:t>covid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read_csv</a:t>
            </a:r>
            <a:r>
              <a:rPr>
                <a:latin typeface="Courier"/>
              </a:rPr>
              <a:t>(covid.url)</a:t>
            </a:r>
          </a:p>
          <a:p>
            <a:pPr lvl="0" indent="0">
              <a:buNone/>
            </a:pPr>
            <a:r>
              <a:rPr>
                <a:latin typeface="Courier"/>
              </a:rPr>
              <a:t>## Rows: 235693 Columns: 67
## ── Column specification ────────────────────────────────────────────────────────
## Delimiter: ","
## chr   (4): iso_code, continent, location, tests_units
## dbl  (62): total_cases, new_cases, new_cases_smoothed, total_deaths, new_dea...
## date  (1): date
## 
## ℹ Use `spec()` to retrieve the full column specification for this data.
## ℹ Specify the column types or set `show_col_types = FALSE` to quiet this message.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face covering data</a:t>
            </a:r>
            <a:br/>
            <a:r>
              <a:rPr>
                <a:latin typeface="Courier"/>
              </a:rPr>
              <a:t>fc.url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"https://raw.githubusercontent.com/himalayahall/DATA607-FINALPROJECT/master/data/source/face-covering-policies-covid.csv"</a:t>
            </a:r>
            <a:br/>
            <a:r>
              <a:rPr>
                <a:latin typeface="Courier"/>
              </a:rPr>
              <a:t>fc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(fc.url)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rename columns in fc data to match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convert date to date</a:t>
            </a:r>
            <a:br/>
            <a:r>
              <a:rPr>
                <a:latin typeface="Courier"/>
              </a:rPr>
              <a:t>fc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fc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rename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date =</a:t>
            </a:r>
            <a:r>
              <a:rPr>
                <a:latin typeface="Courier"/>
              </a:rPr>
              <a:t> Day, </a:t>
            </a:r>
            <a:r>
              <a:rPr>
                <a:solidFill>
                  <a:srgbClr val="7D9029"/>
                </a:solidFill>
                <a:latin typeface="Courier"/>
              </a:rPr>
              <a:t>iso_code =</a:t>
            </a:r>
            <a:r>
              <a:rPr>
                <a:latin typeface="Courier"/>
              </a:rPr>
              <a:t> Code, </a:t>
            </a:r>
            <a:r>
              <a:rPr>
                <a:solidFill>
                  <a:srgbClr val="7D9029"/>
                </a:solidFill>
                <a:latin typeface="Courier"/>
              </a:rPr>
              <a:t>location =</a:t>
            </a:r>
            <a:r>
              <a:rPr>
                <a:latin typeface="Courier"/>
              </a:rPr>
              <a:t> Entity)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as.Date</a:t>
            </a:r>
            <a:r>
              <a:rPr>
                <a:latin typeface="Courier"/>
              </a:rPr>
              <a:t>(date))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subset the covid data</a:t>
            </a:r>
            <a:br/>
            <a:r>
              <a:rPr>
                <a:latin typeface="Courier"/>
              </a:rPr>
              <a:t>covid.sub1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covid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select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14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49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67</a:t>
            </a:r>
            <a:r>
              <a:rPr>
                <a:latin typeface="Courier"/>
              </a:rPr>
              <a:t>))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kable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head</a:t>
            </a:r>
            <a:r>
              <a:rPr>
                <a:latin typeface="Courier"/>
              </a:rPr>
              <a:t>(covid.sub1))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067300" y="609600"/>
          <a:ext cx="6197600" cy="516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00"/>
                <a:gridCol w="774700"/>
                <a:gridCol w="774700"/>
                <a:gridCol w="774700"/>
                <a:gridCol w="774700"/>
                <a:gridCol w="774700"/>
                <a:gridCol w="774700"/>
                <a:gridCol w="7747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iso_code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new_deaths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total_deaths_per_million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population_density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excess_mortality_cumulative_per_million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Combining the Covid and Mask Policy datasets (cont’d)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combine covid and face covering datasets</a:t>
            </a:r>
            <a:br/>
            <a:r>
              <a:rPr>
                <a:latin typeface="Courier"/>
              </a:rPr>
              <a:t>co.mask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covid.sub1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left_join</a:t>
            </a:r>
            <a:r>
              <a:rPr>
                <a:latin typeface="Courier"/>
              </a:rPr>
              <a:t>(fc, </a:t>
            </a:r>
            <a:r>
              <a:rPr>
                <a:solidFill>
                  <a:srgbClr val="7D9029"/>
                </a:solidFill>
                <a:latin typeface="Courier"/>
              </a:rPr>
              <a:t>by=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"iso_code"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"location"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"date"</a:t>
            </a:r>
            <a:r>
              <a:rPr>
                <a:latin typeface="Courier"/>
              </a:rPr>
              <a:t>))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kable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head</a:t>
            </a:r>
            <a:r>
              <a:rPr>
                <a:latin typeface="Courier"/>
              </a:rPr>
              <a:t>(co.mask))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5067300" y="609600"/>
          <a:ext cx="6197600" cy="516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iso_code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continent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new_deaths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total_deaths_per_million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population_density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excess_mortality_cumulative_per_million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facial_coverings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Asia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Afghanistan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2020-02-29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54.422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Face Covering Dataset</a:t>
            </a:r>
          </a:p>
          <a:p>
            <a:pPr lvl="0" indent="0" marL="0">
              <a:buNone/>
            </a:pPr>
            <a:r>
              <a:rPr/>
              <a:t>Source: </a:t>
            </a:r>
            <a:r>
              <a:rPr>
                <a:hlinkClick r:id="rId2"/>
              </a:rPr>
              <a:t>https://ourworldindata.org/covid-face-coverings</a:t>
            </a:r>
          </a:p>
          <a:p>
            <a:pPr lvl="0" indent="0" marL="0">
              <a:buNone/>
            </a:pPr>
            <a:r>
              <a:rPr/>
              <a:t>Countries are grouped into five categories:</a:t>
            </a:r>
          </a:p>
          <a:p>
            <a:pPr lvl="0" indent="0" marL="0">
              <a:buNone/>
            </a:pPr>
            <a:r>
              <a:rPr/>
              <a:t>0 = No policy</a:t>
            </a:r>
            <a:br/>
            <a:r>
              <a:rPr/>
              <a:t>1 = Recommended</a:t>
            </a:r>
            <a:br/>
            <a:r>
              <a:rPr/>
              <a:t>2 = Required in some specified shared/public spaces outside the home with other people present, or some situations when social distancing not possible</a:t>
            </a:r>
            <a:br/>
            <a:r>
              <a:rPr/>
              <a:t>3 = Required in all shared/public spaces outside the home with other people present or all situations when social distancing not possible</a:t>
            </a:r>
            <a:br/>
            <a:r>
              <a:rPr/>
              <a:t>4 = Required outside the home at all times regardless of location or presence of other people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Face Covering Dataset (cont’d)</a:t>
            </a:r>
          </a:p>
          <a:p>
            <a:pPr lvl="0"/>
            <a:r>
              <a:rPr/>
              <a:t>Aggregate - does not account for intra-country dynamics</a:t>
            </a:r>
          </a:p>
          <a:p>
            <a:pPr lvl="0"/>
            <a:r>
              <a:rPr/>
              <a:t>Mask policy is typically in response to Covid outbreaks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Avg. Mask Rates - Continent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avg mask rate by continent by year</a:t>
            </a:r>
            <a:br/>
            <a:r>
              <a:rPr>
                <a:latin typeface="Courier"/>
              </a:rPr>
              <a:t>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na.omit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year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strftime</a:t>
            </a:r>
            <a:r>
              <a:rPr>
                <a:latin typeface="Courier"/>
              </a:rPr>
              <a:t>(date, </a:t>
            </a:r>
            <a:r>
              <a:rPr>
                <a:solidFill>
                  <a:srgbClr val="4070A0"/>
                </a:solidFill>
                <a:latin typeface="Courier"/>
              </a:rPr>
              <a:t>"%Y"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(continent, year)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avg_mask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(facial_coverings))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year,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avg_mask, </a:t>
            </a:r>
            <a:r>
              <a:rPr>
                <a:solidFill>
                  <a:srgbClr val="7D9029"/>
                </a:solidFill>
                <a:latin typeface="Courier"/>
              </a:rPr>
              <a:t>group=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facet_wrap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continent)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4070A0"/>
                </a:solidFill>
                <a:latin typeface="Courier"/>
              </a:rPr>
              <a:t>"red"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"Avg. Mask Rate - Continent"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`summarise()` has grouped output by 'continent'. You can override using the
## `.groups` argument.</a:t>
            </a:r>
          </a:p>
        </p:txBody>
      </p:sp>
      <p:pic>
        <p:nvPicPr>
          <p:cNvPr descr="Slideshow_files/figure-pptx/unnamed-chunk-5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Avg. Mask Rates - G7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G7 countries</a:t>
            </a:r>
            <a:br/>
            <a:r>
              <a:rPr>
                <a:latin typeface="Courier"/>
              </a:rPr>
              <a:t>countries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"Canada"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"France"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"Germany"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"Italy"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"Japan"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"United Kingdom"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"United States"</a:t>
            </a:r>
            <a:r>
              <a:rPr>
                <a:latin typeface="Courier"/>
              </a:rPr>
              <a:t>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avg mask rate amongst G7 countries</a:t>
            </a:r>
            <a:br/>
            <a:r>
              <a:rPr>
                <a:latin typeface="Courier"/>
              </a:rPr>
              <a:t>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na.omit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(location </a:t>
            </a:r>
            <a:r>
              <a:rPr>
                <a:solidFill>
                  <a:srgbClr val="4070A0"/>
                </a:solidFill>
                <a:latin typeface="Courier"/>
              </a:rPr>
              <a:t>%in%</a:t>
            </a:r>
            <a:r>
              <a:rPr>
                <a:latin typeface="Courier"/>
              </a:rPr>
              <a:t> countries)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year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strftime</a:t>
            </a:r>
            <a:r>
              <a:rPr>
                <a:latin typeface="Courier"/>
              </a:rPr>
              <a:t>(date, </a:t>
            </a:r>
            <a:r>
              <a:rPr>
                <a:solidFill>
                  <a:srgbClr val="4070A0"/>
                </a:solidFill>
                <a:latin typeface="Courier"/>
              </a:rPr>
              <a:t>"%Y"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(location, year)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avg_mask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(facial_coverings))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year,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avg_mask, </a:t>
            </a:r>
            <a:r>
              <a:rPr>
                <a:solidFill>
                  <a:srgbClr val="7D9029"/>
                </a:solidFill>
                <a:latin typeface="Courier"/>
              </a:rPr>
              <a:t>group=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facet_wrap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location)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4070A0"/>
                </a:solidFill>
                <a:latin typeface="Courier"/>
              </a:rPr>
              <a:t>"red"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 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"Avg. Mask Rate - G7 Countries"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`summarise()` has grouped output by 'location'. You can override using the
## `.groups` argument.</a:t>
            </a:r>
          </a:p>
        </p:txBody>
      </p:sp>
      <p:pic>
        <p:nvPicPr>
          <p:cNvPr descr="Slideshow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Excess Deaths by Avg. Mask Policy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total excess deaths by avg mask policy</a:t>
            </a:r>
            <a:br/>
            <a:r>
              <a:rPr>
                <a:latin typeface="Courier"/>
              </a:rPr>
              <a:t>co.em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!</a:t>
            </a:r>
            <a:r>
              <a:rPr>
                <a:solidFill>
                  <a:srgbClr val="06287E"/>
                </a:solidFill>
                <a:latin typeface="Courier"/>
              </a:rPr>
              <a:t>is.na</a:t>
            </a:r>
            <a:r>
              <a:rPr>
                <a:latin typeface="Courier"/>
              </a:rPr>
              <a:t>(excess_mortality_cumulative_per_million))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select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7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rename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excess =</a:t>
            </a:r>
            <a:r>
              <a:rPr>
                <a:latin typeface="Courier"/>
              </a:rPr>
              <a:t> excess_mortality_cumulative_per_million,</a:t>
            </a:r>
            <a:br/>
            <a:r>
              <a:rPr>
                <a:latin typeface="Courier"/>
              </a:rPr>
              <a:t>         </a:t>
            </a:r>
            <a:r>
              <a:rPr>
                <a:solidFill>
                  <a:srgbClr val="7D9029"/>
                </a:solidFill>
                <a:latin typeface="Courier"/>
              </a:rPr>
              <a:t>face =</a:t>
            </a:r>
            <a:r>
              <a:rPr>
                <a:latin typeface="Courier"/>
              </a:rPr>
              <a:t> facial_coverings) </a:t>
            </a:r>
            <a:br/>
            <a:br/>
            <a:r>
              <a:rPr>
                <a:latin typeface="Courier"/>
              </a:rPr>
              <a:t>co.em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na.omit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(location)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summarize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total_excess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latin typeface="Courier"/>
              </a:rPr>
              <a:t>(excess), </a:t>
            </a:r>
            <a:r>
              <a:rPr>
                <a:solidFill>
                  <a:srgbClr val="7D9029"/>
                </a:solidFill>
                <a:latin typeface="Courier"/>
              </a:rPr>
              <a:t>avg_policy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mean</a:t>
            </a:r>
            <a:r>
              <a:rPr>
                <a:latin typeface="Courier"/>
              </a:rPr>
              <a:t>(face))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avg_policy, 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total_excess))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descr="Slideshow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New Deaths by Mask Policy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subset new deaths</a:t>
            </a:r>
            <a:br/>
            <a:r>
              <a:rPr>
                <a:latin typeface="Courier"/>
              </a:rPr>
              <a:t>co.new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co.mask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!</a:t>
            </a:r>
            <a:r>
              <a:rPr>
                <a:solidFill>
                  <a:srgbClr val="06287E"/>
                </a:solidFill>
                <a:latin typeface="Courier"/>
              </a:rPr>
              <a:t>is.na</a:t>
            </a:r>
            <a:r>
              <a:rPr>
                <a:latin typeface="Courier"/>
              </a:rPr>
              <a:t>(new_deaths))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select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|&gt;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rename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mask_policy =</a:t>
            </a:r>
            <a:r>
              <a:rPr>
                <a:latin typeface="Courier"/>
              </a:rPr>
              <a:t> facial_coverings)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plot new deaths against mask policy</a:t>
            </a:r>
            <a:br/>
            <a:r>
              <a:rPr>
                <a:solidFill>
                  <a:srgbClr val="06287E"/>
                </a:solidFill>
                <a:latin typeface="Courier"/>
              </a:rPr>
              <a:t>boxplot</a:t>
            </a:r>
            <a:r>
              <a:rPr>
                <a:latin typeface="Courier"/>
              </a:rPr>
              <a:t>(new_deaths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mask_policy, co.new, </a:t>
            </a:r>
            <a:r>
              <a:rPr>
                <a:solidFill>
                  <a:srgbClr val="7D9029"/>
                </a:solidFill>
                <a:latin typeface="Courier"/>
              </a:rPr>
              <a:t>main=</a:t>
            </a:r>
            <a:r>
              <a:rPr>
                <a:solidFill>
                  <a:srgbClr val="4070A0"/>
                </a:solidFill>
                <a:latin typeface="Courier"/>
              </a:rPr>
              <a:t>"distribution by policy"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xlab=</a:t>
            </a:r>
            <a:r>
              <a:rPr>
                <a:solidFill>
                  <a:srgbClr val="4070A0"/>
                </a:solidFill>
                <a:latin typeface="Courier"/>
              </a:rPr>
              <a:t>"mask policy"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ylab=</a:t>
            </a:r>
            <a:r>
              <a:rPr>
                <a:solidFill>
                  <a:srgbClr val="4070A0"/>
                </a:solidFill>
                <a:latin typeface="Courier"/>
              </a:rPr>
              <a:t>"new deaths"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descr="Slideshow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67300" y="711200"/>
            <a:ext cx="6197600" cy="495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Statistical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>
                <a:spLocks noGrp="1"/>
              </p:cNvSpPr>
              <p:nvPr>
                <p:ph idx="13" sz="quarter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Does average mask policy predict total excess mortality?</a:t>
                </a:r>
              </a:p>
              <a:p>
                <a:pPr lvl="0" indent="0" marL="0">
                  <a:buNone/>
                </a:pPr>
                <a:r>
                  <a:rPr/>
                  <a:t>The null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 not</a:t>
                </a:r>
                <a:r>
                  <a:rPr/>
                  <a:t> predict total excess mortality.</a:t>
                </a:r>
              </a:p>
              <a:p>
                <a:pPr lvl="0" indent="0" marL="0">
                  <a:buNone/>
                </a:pPr>
                <a:r>
                  <a:rPr/>
                  <a:t>The alternative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A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</a:t>
                </a:r>
                <a:r>
                  <a:rPr/>
                  <a:t> predict total mortality.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Use COVID-19 datasets to explore global pandemic stats</a:t>
            </a:r>
          </a:p>
          <a:p>
            <a:pPr lvl="0"/>
            <a:r>
              <a:rPr/>
              <a:t>Explore relationships between COVID-19 prevalence and other datasets, e.g. mask policies, S&amp;P500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USA Daily Data</a:t>
            </a:r>
          </a:p>
        </p:txBody>
      </p:sp>
      <p:pic>
        <p:nvPicPr>
          <p:cNvPr descr="fig:  ./../presentation/images/COVIDS-DAILY-US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3124200"/>
            <a:ext cx="10363200" cy="139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US Daily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Global timeseries</a:t>
            </a:r>
          </a:p>
        </p:txBody>
      </p:sp>
      <p:pic>
        <p:nvPicPr>
          <p:cNvPr descr="fig:  ./../presentation/images/COVIDS-DAILY-GLOBAL-DAT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65400"/>
            <a:ext cx="103632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Global Timeseries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Our World In Data</a:t>
            </a:r>
          </a:p>
        </p:txBody>
      </p:sp>
      <p:pic>
        <p:nvPicPr>
          <p:cNvPr descr="fig:  ./../presentation/images/COVIDS-DAILY-OWI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01700" y="2501900"/>
            <a:ext cx="10363200" cy="264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Timeseries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Parallel Processing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Common data extraction scripts/functions across datasets</a:t>
            </a:r>
          </a:p>
          <a:p>
            <a:pPr lvl="1"/>
            <a:r>
              <a:rPr/>
              <a:t>Parallel processing</a:t>
            </a:r>
          </a:p>
          <a:p>
            <a:pPr lvl="1"/>
            <a:r>
              <a:rPr/>
              <a:t>Table extraction (scraping) from HTML using Selenium/readr</a:t>
            </a:r>
          </a:p>
          <a:p>
            <a:pPr lvl="1"/>
            <a:r>
              <a:rPr/>
              <a:t>Spark cluster interface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Hurdles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 lvl="0"/>
            <a:r>
              <a:rPr/>
              <a:t>Github API </a:t>
            </a:r>
            <a:r>
              <a:rPr>
                <a:hlinkClick r:id="rId2"/>
              </a:rPr>
              <a:t>rate limits</a:t>
            </a:r>
            <a:r>
              <a:rPr/>
              <a:t>. Implemented </a:t>
            </a:r>
            <a:r>
              <a:rPr>
                <a:hlinkClick r:id="rId3"/>
              </a:rPr>
              <a:t>OAuth authentication</a:t>
            </a:r>
            <a:r>
              <a:rPr/>
              <a:t> to access Github via a personal account for higher limits.</a:t>
            </a:r>
          </a:p>
          <a:p>
            <a:pPr lvl="0"/>
            <a:r>
              <a:rPr/>
              <a:t>OWID dataset did not provide latitude/longitude variables which would be handy for map plots. Downloaded a separate dataset with country lat/long and (left-)joined with OWID for plotting on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Exploration - Interactive exploration using Shiny</a:t>
            </a:r>
          </a:p>
        </p:txBody>
      </p:sp>
      <p:pic>
        <p:nvPicPr>
          <p:cNvPr descr="fig:  ./../presentation/images/SHINY-AP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2362200"/>
            <a:ext cx="53975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Data Exploration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D30882-DACC-AA46-8FCE-791D7772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Exploration - Interactive gerographic exploration using Leaflet</a:t>
            </a:r>
          </a:p>
        </p:txBody>
      </p:sp>
      <p:pic>
        <p:nvPicPr>
          <p:cNvPr descr="fig:  ./../presentation/images/LEAFLET-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9300" y="2362200"/>
            <a:ext cx="55880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" y="5270500"/>
            <a:ext cx="10363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Data Exploration</a:t>
            </a:r>
          </a:p>
        </p:txBody>
      </p:sp>
    </p:spTree>
  </p:cSld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Droplet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dcterms:created xsi:type="dcterms:W3CDTF">2022-11-29T19:09:26Z</dcterms:created>
  <dcterms:modified xsi:type="dcterms:W3CDTF">2022-11-29T19:09:26Z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2022-11-29</vt:lpwstr>
  </property>
  <property fmtid="{D5CDD505-2E9C-101B-9397-08002B2CF9AE}" pid="3" name="output">
    <vt:lpwstr/>
  </property>
</Properties>
</file>